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59" r:id="rId5"/>
    <p:sldId id="269" r:id="rId6"/>
    <p:sldId id="268" r:id="rId7"/>
    <p:sldId id="264" r:id="rId8"/>
    <p:sldId id="265" r:id="rId9"/>
    <p:sldId id="263" r:id="rId10"/>
    <p:sldId id="257" r:id="rId11"/>
    <p:sldId id="258" r:id="rId12"/>
    <p:sldId id="267" r:id="rId13"/>
    <p:sldId id="266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D9B"/>
    <a:srgbClr val="391A05"/>
    <a:srgbClr val="FFBC8F"/>
    <a:srgbClr val="FF8A3B"/>
    <a:srgbClr val="E66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D1843-B62F-4628-BD8D-0052ECA4A98E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9E24F-440B-4297-A687-1DDF0D889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6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AD2ED-18F4-407F-A14D-DA6EC88487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4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1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7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7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8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0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1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6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2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BA88-4E78-4EA6-998D-F37FF9CBD1B7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E1D5-5883-4AB4-A59A-087D33932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5029" y="0"/>
            <a:ext cx="6583680" cy="33278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Проблемы анализа Конфиденциального аудита материнской	 смертности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08320" y="4970418"/>
            <a:ext cx="6583680" cy="18875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Малгаздаров Гибрат Тлеукенович – секретарь ЦККА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МС РК,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главный специалист отдела ЦСМП, РГП на ПХВ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«РЦРЗ»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МЗ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РК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Астана 2018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26" y="0"/>
            <a:ext cx="2526274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Проблемы</a:t>
            </a:r>
            <a:endParaRPr lang="ru-RU" sz="3200" dirty="0">
              <a:solidFill>
                <a:srgbClr val="391A0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Организационно-административные:</a:t>
            </a:r>
          </a:p>
          <a:p>
            <a:pPr>
              <a:buFontTx/>
              <a:buChar char="-"/>
            </a:pPr>
            <a:r>
              <a:rPr lang="ru-RU" dirty="0" smtClean="0"/>
              <a:t>Сложности интерпретации Конфиденциального аудита;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Частая смена координаторов;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Отсутствие финансовой мотивации.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15" y="1643403"/>
            <a:ext cx="1427163" cy="1395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99" y="3173526"/>
            <a:ext cx="1891393" cy="928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75" y="4237377"/>
            <a:ext cx="751114" cy="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651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Проблемы</a:t>
            </a:r>
            <a:endParaRPr lang="ru-RU" sz="3200" dirty="0">
              <a:solidFill>
                <a:srgbClr val="391A0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2" y="1335314"/>
            <a:ext cx="9535886" cy="4841649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Низкое качество предоставляемой документации:</a:t>
            </a:r>
          </a:p>
          <a:p>
            <a:pPr algn="just">
              <a:buFontTx/>
              <a:buChar char="-"/>
            </a:pPr>
            <a:r>
              <a:rPr lang="ru-RU" dirty="0" smtClean="0"/>
              <a:t>Низкое качество ксерокопий.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Анкеты малоинформативные, а порой полное их отсутствие;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Неполная медицинская документация, отсутствие данных патологоанатомического вскрытия, листов интенсивного наблюдения, наркозных карт, протоколов гемотрансфузий.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Несвоевременное предоставление документации.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27" y="1027906"/>
            <a:ext cx="1735546" cy="1454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481943"/>
            <a:ext cx="1858373" cy="1378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/>
          <a:stretch/>
        </p:blipFill>
        <p:spPr>
          <a:xfrm>
            <a:off x="10486026" y="3935980"/>
            <a:ext cx="1705973" cy="1212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26" y="5459641"/>
            <a:ext cx="1735547" cy="108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3749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Предоставление случаев материнской смертности</a:t>
            </a:r>
            <a:endParaRPr lang="ru-RU" sz="2500" b="1" dirty="0">
              <a:solidFill>
                <a:srgbClr val="391A05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402728"/>
              </p:ext>
            </p:extLst>
          </p:nvPr>
        </p:nvGraphicFramePr>
        <p:xfrm>
          <a:off x="146303" y="751840"/>
          <a:ext cx="11896344" cy="605971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06884">
                  <a:extLst>
                    <a:ext uri="{9D8B030D-6E8A-4147-A177-3AD203B41FA5}">
                      <a16:colId xmlns:a16="http://schemas.microsoft.com/office/drawing/2014/main" xmlns="" val="2418776961"/>
                    </a:ext>
                  </a:extLst>
                </a:gridCol>
                <a:gridCol w="6068821">
                  <a:extLst>
                    <a:ext uri="{9D8B030D-6E8A-4147-A177-3AD203B41FA5}">
                      <a16:colId xmlns:a16="http://schemas.microsoft.com/office/drawing/2014/main" xmlns="" val="1929161005"/>
                    </a:ext>
                  </a:extLst>
                </a:gridCol>
                <a:gridCol w="2693095">
                  <a:extLst>
                    <a:ext uri="{9D8B030D-6E8A-4147-A177-3AD203B41FA5}">
                      <a16:colId xmlns:a16="http://schemas.microsoft.com/office/drawing/2014/main" xmlns="" val="1328902147"/>
                    </a:ext>
                  </a:extLst>
                </a:gridCol>
                <a:gridCol w="2427544">
                  <a:extLst>
                    <a:ext uri="{9D8B030D-6E8A-4147-A177-3AD203B41FA5}">
                      <a16:colId xmlns:a16="http://schemas.microsoft.com/office/drawing/2014/main" xmlns="" val="3952408707"/>
                    </a:ext>
                  </a:extLst>
                </a:gridCol>
              </a:tblGrid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Регион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Официально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Поступило в</a:t>
                      </a:r>
                      <a:r>
                        <a:rPr lang="ru-RU" sz="1600" baseline="0" dirty="0" smtClean="0"/>
                        <a:t> РЦРЗ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7123568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Акмолинская область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951362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Атырауская</a:t>
                      </a:r>
                      <a:r>
                        <a:rPr lang="ru-RU" sz="1600" dirty="0">
                          <a:effectLst/>
                        </a:rPr>
                        <a:t> область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8959864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ВКО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68843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Жамбылская область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8731691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ЗКО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226519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Костанайская область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264661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Мангистауская область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337669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Павлодарская область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1605000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0645303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Карагандинская область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367072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Кызылординская</a:t>
                      </a:r>
                      <a:r>
                        <a:rPr lang="ru-RU" sz="1600" dirty="0">
                          <a:effectLst/>
                        </a:rPr>
                        <a:t> область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820272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Актюбинская область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717316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Алматинская</a:t>
                      </a:r>
                      <a:r>
                        <a:rPr lang="ru-RU" sz="1600" dirty="0">
                          <a:effectLst/>
                        </a:rPr>
                        <a:t> область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8966604"/>
                  </a:ext>
                </a:extLst>
              </a:tr>
              <a:tr h="3599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ЮКО (Туркестанская область + Шымкент)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289664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Астана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2533345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Алматы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EF9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677535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Итого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48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34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791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14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5886" y="551543"/>
            <a:ext cx="4357913" cy="56254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3500" b="1" dirty="0" smtClean="0"/>
          </a:p>
          <a:p>
            <a:pPr marL="0" indent="0" algn="ctr">
              <a:buNone/>
            </a:pPr>
            <a:r>
              <a:rPr lang="ru-RU" sz="3500" b="1" i="1" dirty="0" smtClean="0">
                <a:solidFill>
                  <a:srgbClr val="391A05"/>
                </a:solidFill>
              </a:rPr>
              <a:t>«Кто </a:t>
            </a:r>
            <a:r>
              <a:rPr lang="ru-RU" sz="3500" b="1" i="1" dirty="0">
                <a:solidFill>
                  <a:srgbClr val="391A05"/>
                </a:solidFill>
              </a:rPr>
              <a:t>хочет работать - ищет средства, кто не хочет </a:t>
            </a:r>
            <a:r>
              <a:rPr lang="ru-RU" sz="3500" b="1" i="1" dirty="0" smtClean="0">
                <a:solidFill>
                  <a:srgbClr val="391A05"/>
                </a:solidFill>
              </a:rPr>
              <a:t>– причины».</a:t>
            </a:r>
            <a:r>
              <a:rPr lang="ru-RU" sz="3500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1" y="16329"/>
            <a:ext cx="3993698" cy="471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4367" y="4745738"/>
            <a:ext cx="70841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91A05"/>
                </a:solidFill>
              </a:rPr>
              <a:t>Сергей Павлович Королев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i="1" dirty="0" smtClean="0">
                <a:solidFill>
                  <a:srgbClr val="391A05"/>
                </a:solidFill>
              </a:rPr>
              <a:t>Советский </a:t>
            </a:r>
            <a:r>
              <a:rPr lang="ru-RU" sz="2400" b="1" i="1" dirty="0">
                <a:solidFill>
                  <a:srgbClr val="391A05"/>
                </a:solidFill>
              </a:rPr>
              <a:t>учёный, инженер-конструктор, главный организатор </a:t>
            </a:r>
            <a:r>
              <a:rPr lang="ru-RU" sz="2400" b="1" i="1" dirty="0" smtClean="0">
                <a:solidFill>
                  <a:srgbClr val="391A05"/>
                </a:solidFill>
              </a:rPr>
              <a:t>производства ракетно-космической техники СССР</a:t>
            </a:r>
            <a:endParaRPr lang="ru-RU" sz="2400" b="1" i="1" dirty="0">
              <a:solidFill>
                <a:srgbClr val="391A05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Sergei Korolyov Signatur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5" y="5167085"/>
            <a:ext cx="14287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рой Социалистического Труда — 19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40" y="5134201"/>
            <a:ext cx="2000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Герой Социалистического Труда — 19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41" y="5134201"/>
            <a:ext cx="2000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рден Ленина — 19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33" y="5167085"/>
            <a:ext cx="409814" cy="17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Орден Ленина — 19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54" y="5134201"/>
            <a:ext cx="381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рден Ленина — 19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58" y="5197927"/>
            <a:ext cx="381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Орден «Знак Почёта»  — 19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33" y="5193616"/>
            <a:ext cx="381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едаль «За трудовую доблесть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33" y="5183412"/>
            <a:ext cx="381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U Medal For Valiant Labour in the Great Patriotic War 1941-1945 ribbo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09" y="5183413"/>
            <a:ext cx="381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 Medal In Commemoration of the 800th Anniversary of Moscow ribbon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72" y="5146447"/>
            <a:ext cx="381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Ленинская премия — 19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11" y="5146447"/>
            <a:ext cx="190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586" y="5764439"/>
            <a:ext cx="10515600" cy="7815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over to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28" cy="563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64508" y="3304903"/>
            <a:ext cx="7848600" cy="333756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500" dirty="0" smtClean="0">
              <a:solidFill>
                <a:srgbClr val="391A05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35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≈</a:t>
            </a:r>
            <a:r>
              <a:rPr lang="ru-RU" sz="35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 </a:t>
            </a:r>
            <a:r>
              <a:rPr lang="en-US" sz="35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8 000 000 </a:t>
            </a:r>
            <a:r>
              <a:rPr lang="ru-RU" sz="35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страдают от осложнений, связанных </a:t>
            </a:r>
            <a:r>
              <a:rPr lang="ru-RU" sz="3500" dirty="0">
                <a:solidFill>
                  <a:srgbClr val="391A05"/>
                </a:solidFill>
                <a:latin typeface="Arial Black" panose="020B0A04020102020204" pitchFamily="34" charset="0"/>
              </a:rPr>
              <a:t>с беременностью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4" y="5547360"/>
            <a:ext cx="1306286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1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3875313"/>
            <a:ext cx="9405258" cy="2606449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500" dirty="0" smtClean="0">
              <a:solidFill>
                <a:srgbClr val="391A05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≥ 500 000 умирают от осложнений связанных с беременностью</a:t>
            </a:r>
            <a:endParaRPr lang="ru-RU" sz="3500" dirty="0">
              <a:solidFill>
                <a:srgbClr val="391A05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4" y="5547360"/>
            <a:ext cx="1306286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4" y="365126"/>
            <a:ext cx="11872686" cy="10282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Инструмент для проведения Конфиденциального расследования материнской смертности</a:t>
            </a:r>
            <a:endParaRPr lang="ru-RU" sz="3200" dirty="0">
              <a:solidFill>
                <a:srgbClr val="391A05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28" y="1824070"/>
            <a:ext cx="3262087" cy="43764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4" y="5547360"/>
            <a:ext cx="1306286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4953000" y="1828800"/>
            <a:ext cx="2133600" cy="990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6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257800" y="2133600"/>
            <a:ext cx="160020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/>
              <a:t>Выявление </a:t>
            </a:r>
          </a:p>
          <a:p>
            <a:pPr algn="ctr" eaLnBrk="0" hangingPunct="0"/>
            <a:r>
              <a:rPr lang="ru-RU" b="1" dirty="0"/>
              <a:t>Случаев</a:t>
            </a:r>
          </a:p>
          <a:p>
            <a:pPr algn="ctr" eaLnBrk="0" hangingPunct="0"/>
            <a:r>
              <a:rPr lang="ru-RU" b="1" dirty="0"/>
              <a:t>МС</a:t>
            </a:r>
            <a:endParaRPr lang="en-GB" b="1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352800" y="4114800"/>
            <a:ext cx="2133600" cy="990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200" b="1">
              <a:latin typeface="Times New Roman" pitchFamily="18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6743700" y="4221163"/>
            <a:ext cx="2058988" cy="10080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200" b="1">
              <a:latin typeface="Times New Roman" pitchFamily="18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608888" y="2420938"/>
            <a:ext cx="2089150" cy="10080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200" b="1">
              <a:latin typeface="Times New Roman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438400" y="2514600"/>
            <a:ext cx="2438400" cy="1066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200" b="1">
              <a:latin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657600" y="4495800"/>
            <a:ext cx="160020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/>
              <a:t>Рекомендации к</a:t>
            </a:r>
          </a:p>
          <a:p>
            <a:pPr algn="ctr" eaLnBrk="0" hangingPunct="0"/>
            <a:r>
              <a:rPr lang="ru-RU" b="1" dirty="0"/>
              <a:t>Действию </a:t>
            </a:r>
          </a:p>
          <a:p>
            <a:pPr algn="ctr" eaLnBrk="0" hangingPunct="0"/>
            <a:r>
              <a:rPr lang="ru-RU" b="1" dirty="0"/>
              <a:t>И руководства</a:t>
            </a:r>
            <a:endParaRPr lang="en-GB" b="1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982856" y="2870201"/>
            <a:ext cx="1442131" cy="14287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/>
              <a:t>Конфиденциальный</a:t>
            </a:r>
          </a:p>
          <a:p>
            <a:pPr algn="ctr" eaLnBrk="0" hangingPunct="0"/>
            <a:r>
              <a:rPr lang="ru-RU" b="1" dirty="0"/>
              <a:t>сбор данных</a:t>
            </a:r>
            <a:endParaRPr lang="en-GB" b="1" dirty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990555" y="4538663"/>
            <a:ext cx="1716089" cy="2921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b="1" dirty="0"/>
          </a:p>
          <a:p>
            <a:pPr algn="ctr" eaLnBrk="0" hangingPunct="0"/>
            <a:r>
              <a:rPr lang="ru-RU" b="1" dirty="0"/>
              <a:t>Анонимный анализ </a:t>
            </a:r>
          </a:p>
          <a:p>
            <a:pPr algn="ctr"/>
            <a:endParaRPr lang="en-GB" b="1" dirty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000376" y="2636838"/>
            <a:ext cx="1495425" cy="7921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/>
              <a:t>Оценка и </a:t>
            </a:r>
          </a:p>
          <a:p>
            <a:pPr algn="ctr" eaLnBrk="0" hangingPunct="0"/>
            <a:r>
              <a:rPr lang="ru-RU" b="1" dirty="0"/>
              <a:t>совершенствование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7086600" y="24384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7848600" y="3429000"/>
            <a:ext cx="457200" cy="76200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5486400" y="46482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7848600" y="3429000"/>
            <a:ext cx="533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4038600" y="2286000"/>
            <a:ext cx="914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 flipV="1">
            <a:off x="3581400" y="3505200"/>
            <a:ext cx="533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773363" y="513417"/>
            <a:ext cx="6924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391A05"/>
                </a:solidFill>
                <a:latin typeface="Arial Black" panose="020B0A04020102020204" pitchFamily="34" charset="0"/>
              </a:rPr>
              <a:t>Цикл проведения аудита</a:t>
            </a:r>
            <a:endParaRPr lang="en-GB" sz="3200" b="1" dirty="0">
              <a:solidFill>
                <a:srgbClr val="391A05"/>
              </a:solidFill>
              <a:latin typeface="Arial Black" panose="020B0A04020102020204" pitchFamily="34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67657" y="5638800"/>
            <a:ext cx="10914743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500" b="1" dirty="0">
                <a:solidFill>
                  <a:srgbClr val="391A05"/>
                </a:solidFill>
                <a:latin typeface="Garamond" panose="02020404030301010803" pitchFamily="18" charset="0"/>
              </a:rPr>
              <a:t>Руководящий принцип – использования цикла наблюдения. Постоянный процесс. Конечная цель процесса наблюдения – действие, а не просто подсчет случаев и вычисление процента.</a:t>
            </a:r>
            <a:endParaRPr lang="en-GB" sz="2500" b="1" dirty="0">
              <a:solidFill>
                <a:srgbClr val="391A05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" y="1"/>
            <a:ext cx="1852387" cy="24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2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Принципы КИСМС</a:t>
            </a:r>
            <a:endParaRPr lang="ru-RU" sz="3200" b="1" dirty="0">
              <a:solidFill>
                <a:srgbClr val="391A0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Важность признания на государственном и местном уровне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Строгая конфиденциальность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Анонимность анкет (конфиденциальные комментарии акушерок, м/сестёр, врачей и т.д.)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Независимость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Команда единомышленников (команда ЦККА)</a:t>
            </a:r>
          </a:p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rgbClr val="391A05"/>
                </a:solidFill>
                <a:latin typeface="Garamond" panose="02020404030301010803" pitchFamily="18" charset="0"/>
              </a:rPr>
              <a:t>Мультидисциплинарный</a:t>
            </a: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 подход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Патологоанатомическое исследование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Юридическая защита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Комментарии родственников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Аудит основан на принципах ДМ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391A05"/>
                </a:solidFill>
                <a:latin typeface="Garamond" panose="02020404030301010803" pitchFamily="18" charset="0"/>
              </a:rPr>
              <a:t>Выпуск обзора материнской смертности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3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122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Миссия Конфиденциального аудита материнской смертности</a:t>
            </a:r>
            <a:endParaRPr lang="ru-RU" sz="3200" dirty="0">
              <a:solidFill>
                <a:srgbClr val="391A0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1825625"/>
            <a:ext cx="11567885" cy="463323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Конфиденциальный </a:t>
            </a:r>
            <a:r>
              <a:rPr lang="ru-RU" dirty="0"/>
              <a:t>аудит материнской смертности предназначен для снижения и предупреждения материнской смертности.</a:t>
            </a:r>
            <a:endParaRPr lang="ru-RU" b="1" dirty="0"/>
          </a:p>
          <a:p>
            <a:pPr algn="just"/>
            <a:r>
              <a:rPr lang="ru-RU" dirty="0" smtClean="0"/>
              <a:t>Конфиденциальный </a:t>
            </a:r>
            <a:r>
              <a:rPr lang="ru-RU" dirty="0"/>
              <a:t>аудит материнской смертности позволяет </a:t>
            </a:r>
            <a:r>
              <a:rPr lang="ro-RO" dirty="0"/>
              <a:t>выявить </a:t>
            </a:r>
            <a:r>
              <a:rPr lang="ro-RO" dirty="0" smtClean="0"/>
              <a:t>реальн</a:t>
            </a:r>
            <a:r>
              <a:rPr lang="ru-RU" dirty="0" smtClean="0"/>
              <a:t>ы</a:t>
            </a:r>
            <a:r>
              <a:rPr lang="ro-RO" dirty="0" smtClean="0"/>
              <a:t>е </a:t>
            </a:r>
            <a:r>
              <a:rPr lang="ro-RO" dirty="0"/>
              <a:t>медицинские и немедицинские причин</a:t>
            </a:r>
            <a:r>
              <a:rPr lang="ru-RU" dirty="0"/>
              <a:t>ы</a:t>
            </a:r>
            <a:r>
              <a:rPr lang="ro-RO" dirty="0"/>
              <a:t>, приведшие к случаям материнской смертности, в том числе социального и семейного характера;</a:t>
            </a:r>
            <a:endParaRPr lang="ru-RU" b="1" dirty="0"/>
          </a:p>
          <a:p>
            <a:pPr algn="just"/>
            <a:r>
              <a:rPr lang="ru-RU" dirty="0" smtClean="0"/>
              <a:t>Конфиденциальный </a:t>
            </a:r>
            <a:r>
              <a:rPr lang="ru-RU" dirty="0"/>
              <a:t>аудит материнской смертности проводится на основе научно-доказательной медицины случаев материнской смертности, с установлением отрицательных факторов на общественном уровне, а также на уровне медицинских </a:t>
            </a:r>
            <a:r>
              <a:rPr lang="ru-RU" dirty="0" smtClean="0"/>
              <a:t>организаций.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0"/>
            <a:ext cx="2438400" cy="19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045" y="54883"/>
            <a:ext cx="10515600" cy="65631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91A05"/>
                </a:solidFill>
                <a:latin typeface="Arial Black" panose="020B0A04020102020204" pitchFamily="34" charset="0"/>
              </a:rPr>
              <a:t>Порядок проведения КАМС в РК</a:t>
            </a:r>
            <a:endParaRPr lang="ru-RU" sz="3200" dirty="0">
              <a:solidFill>
                <a:srgbClr val="391A05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13960" y="2349500"/>
            <a:ext cx="3137126" cy="8239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Региональный координатор КАМС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13960" y="3226536"/>
            <a:ext cx="3137126" cy="363146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Информирование (3 дня);</a:t>
            </a:r>
          </a:p>
          <a:p>
            <a:r>
              <a:rPr lang="ru-RU" sz="2400" dirty="0" smtClean="0"/>
              <a:t>Сбор и обезличивание (1 месяц);</a:t>
            </a:r>
          </a:p>
          <a:p>
            <a:r>
              <a:rPr lang="ru-RU" sz="2400" dirty="0" smtClean="0"/>
              <a:t>Анкетирование мед.персонала/родственников;</a:t>
            </a:r>
          </a:p>
          <a:p>
            <a:r>
              <a:rPr lang="ru-RU" sz="2400" dirty="0" smtClean="0"/>
              <a:t>Направление в ЦККА.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8457293" y="2376062"/>
            <a:ext cx="3265712" cy="823912"/>
          </a:xfrm>
          <a:solidFill>
            <a:srgbClr val="FFBC8F"/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Председатель </a:t>
            </a:r>
          </a:p>
          <a:p>
            <a:pPr algn="ctr"/>
            <a:r>
              <a:rPr lang="ru-RU" dirty="0" smtClean="0"/>
              <a:t>КАМС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713514" y="3173412"/>
            <a:ext cx="3367314" cy="363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Сотрудничает с РК КАМС;</a:t>
            </a:r>
          </a:p>
          <a:p>
            <a:r>
              <a:rPr lang="ru-RU" sz="2400" dirty="0" smtClean="0"/>
              <a:t>Присваивает код;</a:t>
            </a:r>
          </a:p>
          <a:p>
            <a:r>
              <a:rPr lang="ru-RU" sz="2400" dirty="0" smtClean="0"/>
              <a:t>Окончательное обезличивание;</a:t>
            </a:r>
          </a:p>
          <a:p>
            <a:r>
              <a:rPr lang="ru-RU" sz="2400" dirty="0" smtClean="0"/>
              <a:t>Подготовка документов к заседанию ЦККА;</a:t>
            </a:r>
          </a:p>
          <a:p>
            <a:r>
              <a:rPr lang="ru-RU" sz="2400" dirty="0" smtClean="0"/>
              <a:t>Протокол ЦККА.</a:t>
            </a:r>
            <a:endParaRPr lang="ru-RU" sz="2400" dirty="0"/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4713514" y="2349500"/>
            <a:ext cx="2812143" cy="823912"/>
          </a:xfrm>
          <a:prstGeom prst="rect">
            <a:avLst/>
          </a:prstGeom>
          <a:solidFill>
            <a:srgbClr val="EF9D9B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Секретарь </a:t>
            </a:r>
          </a:p>
          <a:p>
            <a:pPr algn="ctr"/>
            <a:r>
              <a:rPr lang="ru-RU" dirty="0" smtClean="0"/>
              <a:t>КАМС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57294" y="3072348"/>
            <a:ext cx="3265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Надзор за проведением КАМС на всех этапах;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Проводит заседания ЦККА;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Разрабатывает и опубликовывает отчет с рекомендациями 1 раз в 3 года.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63984" r="27356" b="10280"/>
          <a:stretch/>
        </p:blipFill>
        <p:spPr>
          <a:xfrm>
            <a:off x="1472123" y="583745"/>
            <a:ext cx="10445919" cy="15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43" y="260648"/>
            <a:ext cx="10110553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391A05"/>
                </a:solidFill>
                <a:latin typeface="Arial Black" panose="020B0A04020102020204" pitchFamily="34" charset="0"/>
              </a:rPr>
              <a:t>Взаимодействие между РЦРЗ и ЦККА по вопросам предоставления результатов аудита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4532" y="1196753"/>
            <a:ext cx="208823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Региональный координатор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7365" y="4445463"/>
            <a:ext cx="2198675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Секретарь </a:t>
            </a:r>
          </a:p>
          <a:p>
            <a:pPr algn="ctr"/>
            <a:r>
              <a:rPr lang="ru-RU" b="1" dirty="0"/>
              <a:t>ЦККА МС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382" y="5805264"/>
            <a:ext cx="1656184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Член ЦККА для экспертизы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4232" y="4077073"/>
            <a:ext cx="2016224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Совещание (обсуждение)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5069" y="2631713"/>
            <a:ext cx="2088232" cy="4616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РЦРЗ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8168" y="1978976"/>
            <a:ext cx="2304256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Председатель ЦККА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1984" y="2708921"/>
            <a:ext cx="144016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Протокол (секретарь)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791744" y="1843084"/>
            <a:ext cx="432048" cy="64981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80382" y="3091043"/>
            <a:ext cx="432048" cy="130919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946085" y="5103606"/>
            <a:ext cx="216024" cy="5139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5519936" y="5229200"/>
            <a:ext cx="216024" cy="57606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49157" y="3401695"/>
            <a:ext cx="10583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Документы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7824192" y="3745640"/>
            <a:ext cx="2736304" cy="1483560"/>
          </a:xfrm>
          <a:prstGeom prst="frame">
            <a:avLst>
              <a:gd name="adj1" fmla="val 5198"/>
            </a:avLst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вверх 20"/>
          <p:cNvSpPr/>
          <p:nvPr/>
        </p:nvSpPr>
        <p:spPr>
          <a:xfrm>
            <a:off x="7392144" y="2398783"/>
            <a:ext cx="792088" cy="619923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5162110" y="2807665"/>
            <a:ext cx="789875" cy="23980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454954" y="4800940"/>
            <a:ext cx="1190563" cy="21425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6600057" y="4487420"/>
            <a:ext cx="1293479" cy="21636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5993766" y="3464730"/>
            <a:ext cx="285601" cy="97123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514</Words>
  <Application>Microsoft Office PowerPoint</Application>
  <PresentationFormat>Широкоэкранный</PresentationFormat>
  <Paragraphs>163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Garamond</vt:lpstr>
      <vt:lpstr>Times New Roman</vt:lpstr>
      <vt:lpstr>Тема Office</vt:lpstr>
      <vt:lpstr>Проблемы анализа Конфиденциального аудита материнской  смертности</vt:lpstr>
      <vt:lpstr>Презентация PowerPoint</vt:lpstr>
      <vt:lpstr>Презентация PowerPoint</vt:lpstr>
      <vt:lpstr>Инструмент для проведения Конфиденциального расследования материнской смертности</vt:lpstr>
      <vt:lpstr>Презентация PowerPoint</vt:lpstr>
      <vt:lpstr>Принципы КИСМС</vt:lpstr>
      <vt:lpstr>Миссия Конфиденциального аудита материнской смертности</vt:lpstr>
      <vt:lpstr>Порядок проведения КАМС в РК</vt:lpstr>
      <vt:lpstr>Взаимодействие между РЦРЗ и ЦККА по вопросам предоставления результатов аудита </vt:lpstr>
      <vt:lpstr>Проблемы</vt:lpstr>
      <vt:lpstr>Проблемы</vt:lpstr>
      <vt:lpstr>Предоставление случаев материнской смертности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анализа Конфиденциального аудита материнской  смертности</dc:title>
  <dc:creator>Gibrat Malgazdarov</dc:creator>
  <cp:lastModifiedBy>Gibrat Malgazdarov</cp:lastModifiedBy>
  <cp:revision>27</cp:revision>
  <dcterms:created xsi:type="dcterms:W3CDTF">2018-08-11T17:26:11Z</dcterms:created>
  <dcterms:modified xsi:type="dcterms:W3CDTF">2018-11-20T11:24:11Z</dcterms:modified>
</cp:coreProperties>
</file>